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7010400" cy="92964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Helvetica Neue" panose="02000503000000020004" pitchFamily="2" charset="0"/>
      <p:regular r:id="rId8"/>
      <p:bold r:id="rId9"/>
      <p:italic r:id="rId10"/>
      <p:boldItalic r:id="rId11"/>
    </p:embeddedFont>
    <p:embeddedFont>
      <p:font typeface="Lato" panose="020F0502020204030203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h8LhPpPuptYYImF2N1RSaq+v7/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7233"/>
    <a:srgbClr val="0B642D"/>
    <a:srgbClr val="0B6D31"/>
    <a:srgbClr val="1594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590" autoAdjust="0"/>
    <p:restoredTop sz="86797"/>
  </p:normalViewPr>
  <p:slideViewPr>
    <p:cSldViewPr snapToGrid="0">
      <p:cViewPr>
        <p:scale>
          <a:sx n="54" d="100"/>
          <a:sy n="54" d="100"/>
        </p:scale>
        <p:origin x="-2160" y="144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7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93150" rIns="93150" bIns="931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t" anchorCtr="0">
            <a:noAutofit/>
          </a:bodyPr>
          <a:lstStyle/>
          <a:p>
            <a:pPr marL="174708" lvl="0" indent="-1747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 can be 12pt</a:t>
            </a:r>
            <a:endParaRPr dirty="0"/>
          </a:p>
          <a:p>
            <a:pPr marL="174708" lvl="0" indent="-1747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Acknowledgements can be 16pt</a:t>
            </a:r>
            <a:endParaRPr dirty="0"/>
          </a:p>
          <a:p>
            <a:pPr marL="174708" lvl="0" indent="-1747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Everything else is 18-24pt</a:t>
            </a:r>
            <a:endParaRPr dirty="0"/>
          </a:p>
          <a:p>
            <a:pPr marL="174708" lvl="0" indent="-1747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Titles don’t need to be bigger than 36pt</a:t>
            </a:r>
            <a:endParaRPr dirty="0"/>
          </a:p>
        </p:txBody>
      </p:sp>
      <p:sp>
        <p:nvSpPr>
          <p:cNvPr id="75" name="Google Shape;75;p1:notes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50" rIns="93150" bIns="465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3291839" y="10226042"/>
            <a:ext cx="37307519" cy="705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583678" y="18653759"/>
            <a:ext cx="30723839" cy="84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marR="0" lvl="1" algn="ctr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2pPr>
            <a:lvl3pPr marR="0" lvl="2" algn="ctr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3pPr>
            <a:lvl4pPr marR="0" lvl="3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4pPr>
            <a:lvl5pPr marR="0" lvl="4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5pPr>
            <a:lvl6pPr marR="0" lvl="5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6pPr>
            <a:lvl7pPr marR="0" lvl="6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7pPr>
            <a:lvl8pPr marR="0" lvl="7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8pPr>
            <a:lvl9pPr marR="0" lvl="8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1" cy="548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2194558" y="7368542"/>
            <a:ext cx="19392903" cy="307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2194558" y="10439400"/>
            <a:ext cx="19392903" cy="1896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3"/>
          </p:nvPr>
        </p:nvSpPr>
        <p:spPr>
          <a:xfrm>
            <a:off x="22296123" y="7368542"/>
            <a:ext cx="19400519" cy="307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4"/>
          </p:nvPr>
        </p:nvSpPr>
        <p:spPr>
          <a:xfrm>
            <a:off x="22296123" y="10439400"/>
            <a:ext cx="19400519" cy="1896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1" cy="548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194564" y="1310640"/>
            <a:ext cx="14439903" cy="557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17160241" y="1310641"/>
            <a:ext cx="24536399" cy="28094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2194564" y="6888482"/>
            <a:ext cx="14439903" cy="2251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8602982" y="23042881"/>
            <a:ext cx="26334721" cy="272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>
            <a:spLocks noGrp="1"/>
          </p:cNvSpPr>
          <p:nvPr>
            <p:ph type="pic" idx="2"/>
          </p:nvPr>
        </p:nvSpPr>
        <p:spPr>
          <a:xfrm>
            <a:off x="8602982" y="2941317"/>
            <a:ext cx="26334721" cy="1975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8602982" y="25763223"/>
            <a:ext cx="26334721" cy="3863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1" cy="548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 rot="5400000">
            <a:off x="11083290" y="-1207767"/>
            <a:ext cx="21724621" cy="3950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 rot="5400000">
            <a:off x="22715220" y="10424165"/>
            <a:ext cx="28087320" cy="987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 rot="5400000">
            <a:off x="2598421" y="914403"/>
            <a:ext cx="28087320" cy="2889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1" cy="548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2194558" y="7680963"/>
            <a:ext cx="39502081" cy="2172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eastract.com/index.php" TargetMode="External"/><Relationship Id="rId13" Type="http://schemas.openxmlformats.org/officeDocument/2006/relationships/image" Target="../media/image1.jpg"/><Relationship Id="rId18" Type="http://schemas.openxmlformats.org/officeDocument/2006/relationships/image" Target="../media/image6.png"/><Relationship Id="rId26" Type="http://schemas.openxmlformats.org/officeDocument/2006/relationships/image" Target="../media/image14.png"/><Relationship Id="rId3" Type="http://schemas.openxmlformats.org/officeDocument/2006/relationships/hyperlink" Target="https://doi.org/10.7717/peerj-cs.85" TargetMode="External"/><Relationship Id="rId21" Type="http://schemas.openxmlformats.org/officeDocument/2006/relationships/image" Target="../media/image9.png"/><Relationship Id="rId7" Type="http://schemas.openxmlformats.org/officeDocument/2006/relationships/hyperlink" Target="https://doi.org/10.1093/nar/gkz859" TargetMode="External"/><Relationship Id="rId12" Type="http://schemas.openxmlformats.org/officeDocument/2006/relationships/hyperlink" Target="https://github.com/dondi/GRNsight" TargetMode="External"/><Relationship Id="rId17" Type="http://schemas.openxmlformats.org/officeDocument/2006/relationships/image" Target="../media/image5.png"/><Relationship Id="rId25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url?q=https%3A%2F%2Fwww.yeastgenome.org%2Freference%2FS000147515&amp;sa=D&amp;sntz=1&amp;usg=AOvVaw0_aALC_en1j4phZIsOv04X" TargetMode="External"/><Relationship Id="rId11" Type="http://schemas.openxmlformats.org/officeDocument/2006/relationships/hyperlink" Target="https://dondi.github.io/GRNsight/" TargetMode="External"/><Relationship Id="rId24" Type="http://schemas.openxmlformats.org/officeDocument/2006/relationships/image" Target="../media/image12.png"/><Relationship Id="rId5" Type="http://schemas.openxmlformats.org/officeDocument/2006/relationships/hyperlink" Target="https://doi.org/10.1186/1471-2164-13-239" TargetMode="External"/><Relationship Id="rId15" Type="http://schemas.openxmlformats.org/officeDocument/2006/relationships/image" Target="../media/image3.png"/><Relationship Id="rId23" Type="http://schemas.openxmlformats.org/officeDocument/2006/relationships/image" Target="../media/image11.png"/><Relationship Id="rId28" Type="http://schemas.openxmlformats.org/officeDocument/2006/relationships/image" Target="../media/image16.png"/><Relationship Id="rId10" Type="http://schemas.openxmlformats.org/officeDocument/2006/relationships/hyperlink" Target="http://kdahlquist.github.io/GRNmap/" TargetMode="External"/><Relationship Id="rId19" Type="http://schemas.openxmlformats.org/officeDocument/2006/relationships/image" Target="../media/image7.png"/><Relationship Id="rId31" Type="http://schemas.openxmlformats.org/officeDocument/2006/relationships/image" Target="../media/image19.png"/><Relationship Id="rId4" Type="http://schemas.openxmlformats.org/officeDocument/2006/relationships/hyperlink" Target="https://doi.org/0.1007/s11538-015-0092-6" TargetMode="External"/><Relationship Id="rId9" Type="http://schemas.openxmlformats.org/officeDocument/2006/relationships/hyperlink" Target="https://www.yeastgenome.org/" TargetMode="External"/><Relationship Id="rId14" Type="http://schemas.openxmlformats.org/officeDocument/2006/relationships/image" Target="../media/image2.png"/><Relationship Id="rId22" Type="http://schemas.openxmlformats.org/officeDocument/2006/relationships/image" Target="../media/image10.png"/><Relationship Id="rId27" Type="http://schemas.openxmlformats.org/officeDocument/2006/relationships/image" Target="../media/image15.png"/><Relationship Id="rId30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C00"/>
            </a:gs>
            <a:gs pos="100000">
              <a:srgbClr val="003700"/>
            </a:gs>
          </a:gsLst>
          <a:lin ang="5400000" scaled="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/>
          <p:nvPr/>
        </p:nvSpPr>
        <p:spPr>
          <a:xfrm>
            <a:off x="634954" y="577545"/>
            <a:ext cx="42736499" cy="4968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9BBB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0700" tIns="240350" rIns="480700" bIns="240350" anchor="ctr" anchorCtr="0">
            <a:noAutofit/>
          </a:bodyPr>
          <a:lstStyle/>
          <a:p>
            <a:pPr lvl="0" algn="ctr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en-US" sz="7000" dirty="0">
                <a:solidFill>
                  <a:srgbClr val="014D00"/>
                </a:solidFill>
              </a:rPr>
              <a:t>A New Gene Expression Dataset for </a:t>
            </a:r>
            <a:r>
              <a:rPr lang="en-US" sz="7000" dirty="0" err="1">
                <a:solidFill>
                  <a:srgbClr val="014D00"/>
                </a:solidFill>
              </a:rPr>
              <a:t>GRNsight</a:t>
            </a:r>
            <a:r>
              <a:rPr lang="en-US" sz="7000" dirty="0">
                <a:solidFill>
                  <a:srgbClr val="014D00"/>
                </a:solidFill>
              </a:rPr>
              <a:t>: a Web Application for Visualizing Gene Network Models</a:t>
            </a:r>
            <a:endParaRPr sz="7000" b="0" i="0" u="none" strike="noStrike" cap="none" dirty="0">
              <a:solidFill>
                <a:srgbClr val="014D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14D00"/>
              </a:buClr>
              <a:buSzPts val="35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ct val="80000"/>
              </a:lnSpc>
              <a:buSzPts val="1000"/>
            </a:pPr>
            <a:r>
              <a:rPr lang="en-US" sz="4000" dirty="0"/>
              <a:t>Ahmad R. Mersaghian*, </a:t>
            </a:r>
            <a:r>
              <a:rPr lang="en-US" sz="4000" dirty="0" err="1"/>
              <a:t>Sarron</a:t>
            </a:r>
            <a:r>
              <a:rPr lang="en-US" sz="4000" dirty="0"/>
              <a:t> </a:t>
            </a:r>
            <a:r>
              <a:rPr lang="en-US" sz="4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Tadesse </a:t>
            </a:r>
            <a:r>
              <a:rPr lang="en-US" sz="4000" dirty="0"/>
              <a:t>**, Kam D. </a:t>
            </a:r>
            <a:r>
              <a:rPr lang="en-US" sz="4000" dirty="0" err="1"/>
              <a:t>Dahlquist</a:t>
            </a:r>
            <a:r>
              <a:rPr lang="en-US" sz="4000" dirty="0"/>
              <a:t>*, </a:t>
            </a:r>
            <a:r>
              <a:rPr lang="en-US" sz="4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John David N. </a:t>
            </a:r>
            <a:r>
              <a:rPr lang="en-US"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Dionisio**</a:t>
            </a:r>
            <a:endParaRPr lang="en-US"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ctr">
              <a:lnSpc>
                <a:spcPct val="80000"/>
              </a:lnSpc>
              <a:buSzPts val="1000"/>
            </a:pPr>
            <a:r>
              <a:rPr lang="en-US" sz="3200" dirty="0"/>
              <a:t>*Department of Biology, **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Department of Computer Science, Loyola Marymount University, 1 LMU Drive, Los Angeles, CA 90045</a:t>
            </a:r>
          </a:p>
          <a:p>
            <a:pPr lvl="0" algn="ctr">
              <a:lnSpc>
                <a:spcPct val="80000"/>
              </a:lnSpc>
              <a:buSzPts val="1000"/>
            </a:pPr>
            <a:endParaRPr sz="3800" b="0" i="0" u="none" strike="noStrike" cap="none" dirty="0">
              <a:solidFill>
                <a:srgbClr val="014D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D00"/>
              </a:buClr>
              <a:buSzPts val="950"/>
              <a:buFont typeface="Arial"/>
              <a:buNone/>
            </a:pPr>
            <a:r>
              <a:rPr lang="en-US" sz="3800" b="0" i="0" u="none" strike="noStrike" cap="none" dirty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</a:rPr>
              <a:t> http://</a:t>
            </a:r>
            <a:r>
              <a:rPr lang="en-US" sz="3800" b="0" i="0" u="none" strike="noStrike" cap="none" dirty="0" err="1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</a:rPr>
              <a:t>dondi.github.io</a:t>
            </a:r>
            <a:r>
              <a:rPr lang="en-US" sz="3800" b="0" i="0" u="none" strike="noStrike" cap="none" dirty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3800" b="0" i="0" u="none" strike="noStrike" cap="none" dirty="0" err="1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</a:rPr>
              <a:t>GRNsight</a:t>
            </a:r>
            <a:r>
              <a:rPr lang="en-US" sz="3800" b="0" i="0" u="none" strike="noStrike" cap="none" dirty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"/>
          <p:cNvSpPr/>
          <p:nvPr/>
        </p:nvSpPr>
        <p:spPr>
          <a:xfrm>
            <a:off x="33097658" y="24432090"/>
            <a:ext cx="9960194" cy="954531"/>
          </a:xfrm>
          <a:prstGeom prst="rect">
            <a:avLst/>
          </a:prstGeom>
          <a:solidFill>
            <a:srgbClr val="FFFFFF">
              <a:alpha val="6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017C00"/>
              </a:buClr>
              <a:buSzPts val="900"/>
            </a:pPr>
            <a:r>
              <a:rPr lang="en-US" sz="3600" dirty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 Directions</a:t>
            </a: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"/>
          <p:cNvSpPr/>
          <p:nvPr/>
        </p:nvSpPr>
        <p:spPr>
          <a:xfrm>
            <a:off x="22344229" y="28989653"/>
            <a:ext cx="9973846" cy="935100"/>
          </a:xfrm>
          <a:prstGeom prst="rect">
            <a:avLst/>
          </a:prstGeom>
          <a:solidFill>
            <a:srgbClr val="FFFFFF">
              <a:alpha val="6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ts val="900"/>
              <a:buFont typeface="Helvetica Neue"/>
              <a:buNone/>
            </a:pPr>
            <a:r>
              <a:rPr lang="en-US" sz="3600" b="0" i="0" u="none" strike="noStrike" cap="none" dirty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Acknowledgments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"/>
          <p:cNvSpPr/>
          <p:nvPr/>
        </p:nvSpPr>
        <p:spPr>
          <a:xfrm>
            <a:off x="33090832" y="27723628"/>
            <a:ext cx="9973846" cy="766091"/>
          </a:xfrm>
          <a:prstGeom prst="rect">
            <a:avLst/>
          </a:prstGeom>
          <a:solidFill>
            <a:srgbClr val="FFFFFF">
              <a:alpha val="6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ts val="900"/>
              <a:buFont typeface="Helvetica Neue"/>
              <a:buNone/>
            </a:pPr>
            <a:r>
              <a:rPr lang="en-US" sz="3600" b="0" i="0" u="none" strike="noStrike" cap="none" dirty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"/>
          <p:cNvSpPr/>
          <p:nvPr/>
        </p:nvSpPr>
        <p:spPr>
          <a:xfrm>
            <a:off x="33090832" y="25375109"/>
            <a:ext cx="9973846" cy="20996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6536" marR="0" lvl="0" indent="-23653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ts val="22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 </a:t>
            </a:r>
            <a:r>
              <a:rPr lang="en-US" sz="21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Apweiler</a:t>
            </a:r>
            <a:r>
              <a:rPr lang="en-US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et al. (2012) dataset 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into PostgreSQL.</a:t>
            </a:r>
            <a:endParaRPr sz="2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6536" lvl="0" indent="-236536">
              <a:buClr>
                <a:srgbClr val="003700"/>
              </a:buClr>
              <a:buSzPts val="2200"/>
              <a:buFont typeface="Arial"/>
              <a:buChar char="•"/>
            </a:pPr>
            <a:r>
              <a:rPr lang="en-US" sz="2100" dirty="0"/>
              <a:t>Run </a:t>
            </a:r>
            <a:r>
              <a:rPr lang="en-US" sz="2100" dirty="0" err="1"/>
              <a:t>GRNmap</a:t>
            </a:r>
            <a:r>
              <a:rPr lang="en-US" sz="2100" dirty="0"/>
              <a:t> on the finalized input workbooks with </a:t>
            </a:r>
            <a:r>
              <a:rPr lang="en-US" sz="2100" dirty="0" err="1"/>
              <a:t>Yeastract</a:t>
            </a:r>
            <a:r>
              <a:rPr lang="en-US" sz="2100" dirty="0"/>
              <a:t> and SGD networks to estimate the direction strength and weight of the activation/repression of genes.</a:t>
            </a:r>
          </a:p>
          <a:p>
            <a:pPr marL="236536" lvl="0" indent="-236536">
              <a:buClr>
                <a:srgbClr val="003700"/>
              </a:buClr>
              <a:buSzPts val="2200"/>
              <a:buFont typeface="Arial"/>
              <a:buChar char="•"/>
            </a:pPr>
            <a:r>
              <a:rPr lang="en-US" sz="2100" dirty="0"/>
              <a:t>Work on outstanding bugs and feature enhancements to the graph display and user interface.</a:t>
            </a:r>
          </a:p>
          <a:p>
            <a:pPr marL="236536" lvl="0" indent="-236536">
              <a:buClr>
                <a:srgbClr val="003700"/>
              </a:buClr>
              <a:buSzPts val="2200"/>
              <a:buFont typeface="Arial"/>
              <a:buChar char="•"/>
            </a:pPr>
            <a:endParaRPr lang="en-US" sz="2100" dirty="0"/>
          </a:p>
        </p:txBody>
      </p:sp>
      <p:sp>
        <p:nvSpPr>
          <p:cNvPr id="82" name="Google Shape;82;p1"/>
          <p:cNvSpPr/>
          <p:nvPr/>
        </p:nvSpPr>
        <p:spPr>
          <a:xfrm>
            <a:off x="22344229" y="29888017"/>
            <a:ext cx="9973846" cy="24171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6536" lvl="0" indent="-233361">
              <a:buClr>
                <a:srgbClr val="333333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would like to thank the prior developers on this project: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Onariaginosa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O.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Igbinedion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200" dirty="0"/>
              <a:t>Ian M. Green, 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Alexia M. Filler, Kevin B. Patterson, Mihir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Samdarshi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John L. Lopez, Justin Kyle T. Torres, Eileen J. Choe, Yeon-Soo (Jen) Shin, Edward B.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Bachoura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Nicole A. Anguiano,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Anindita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Varshneya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Katrina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Sherbina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Britain J. Southwick.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"/>
          <p:cNvSpPr/>
          <p:nvPr/>
        </p:nvSpPr>
        <p:spPr>
          <a:xfrm>
            <a:off x="33090832" y="28489719"/>
            <a:ext cx="9973846" cy="42933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6536" marR="0" lvl="0" indent="-23653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ts val="1500"/>
              <a:buFont typeface="Arial"/>
              <a:buChar char="•"/>
            </a:pPr>
            <a:r>
              <a:rPr lang="en-US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Dahlquist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K.D., Dionisio, J.D.N., Fitzpatrick, B.G., Anguiano N.A.,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Varshneya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A., Southwick, B.J.,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Samdarshi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M. (2016)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GRNsight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web application and service for visualizing models of small- to medium-scale gene regulatory networks. </a:t>
            </a:r>
            <a:r>
              <a:rPr lang="en-US" sz="13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PeerJ</a:t>
            </a:r>
            <a:r>
              <a:rPr lang="en-US" sz="13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Computer Science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2:e85</a:t>
            </a:r>
            <a:r>
              <a:rPr lang="en-US" sz="1300" b="0" i="0" u="none" strike="noStrike" cap="none" dirty="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300" b="0" i="0" u="sng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https://doi.org/10.7717/peerj-cs.85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6536" marR="0" lvl="0" indent="-23653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ts val="1500"/>
              <a:buFont typeface="Arial"/>
              <a:buChar char="•"/>
            </a:pPr>
            <a:r>
              <a:rPr lang="en-US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Dahlquist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K.D., Fitzpatrick, B.G., Camacho, E.T.,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Entzminger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S.D., and </a:t>
            </a:r>
            <a:r>
              <a:rPr lang="en-US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Wanner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N.C. (2015) Parameter Estimation for Gene Regulatory Networks from Microarray Data: Cold Shock Response in Saccharomyces cerevisiae. </a:t>
            </a:r>
            <a:r>
              <a:rPr lang="en-US" sz="13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Bulletin of Mathematical Biology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3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77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(8), 1457-1492 </a:t>
            </a:r>
            <a:r>
              <a:rPr lang="en-US" sz="13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https://doi.org/0.1007/s11538-015-0092-6</a:t>
            </a:r>
            <a:endParaRPr lang="en-US" sz="1300" b="0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6536" lvl="0" indent="-236536">
              <a:buClr>
                <a:srgbClr val="003700"/>
              </a:buClr>
              <a:buSzPts val="1500"/>
              <a:buFont typeface="Arial"/>
              <a:buChar char="•"/>
            </a:pPr>
            <a:r>
              <a:rPr lang="en-GB" sz="1300" dirty="0" err="1"/>
              <a:t>Apweiler</a:t>
            </a:r>
            <a:r>
              <a:rPr lang="en-GB" sz="1300" dirty="0"/>
              <a:t>, E., </a:t>
            </a:r>
            <a:r>
              <a:rPr lang="en-GB" sz="1300" dirty="0" err="1"/>
              <a:t>Sameith</a:t>
            </a:r>
            <a:r>
              <a:rPr lang="en-GB" sz="1300" dirty="0"/>
              <a:t>, K., </a:t>
            </a:r>
            <a:r>
              <a:rPr lang="en-GB" sz="1300" dirty="0" err="1"/>
              <a:t>Margaritis</a:t>
            </a:r>
            <a:r>
              <a:rPr lang="en-GB" sz="1300" dirty="0"/>
              <a:t>, T. </a:t>
            </a:r>
            <a:r>
              <a:rPr lang="en-GB" sz="1300" i="1" dirty="0"/>
              <a:t>et al.</a:t>
            </a:r>
            <a:r>
              <a:rPr lang="en-GB" sz="1300" dirty="0"/>
              <a:t> Yeast glucose pathways converge on the transcriptional regulation of trehalose biosynthesis. </a:t>
            </a:r>
            <a:r>
              <a:rPr lang="en-GB" sz="1300" i="1" dirty="0"/>
              <a:t>BMC Genomics</a:t>
            </a:r>
            <a:r>
              <a:rPr lang="en-GB" sz="1300" dirty="0"/>
              <a:t> </a:t>
            </a:r>
            <a:r>
              <a:rPr lang="en-GB" sz="1300" b="1" dirty="0"/>
              <a:t>13, </a:t>
            </a:r>
            <a:r>
              <a:rPr lang="en-GB" sz="1300" dirty="0"/>
              <a:t>239 (2012). </a:t>
            </a:r>
            <a:r>
              <a:rPr lang="en-GB" sz="1300" dirty="0">
                <a:hlinkClick r:id="rId5"/>
              </a:rPr>
              <a:t>https://doi.org/10.1186/1471-2164-13-239</a:t>
            </a:r>
            <a:endParaRPr lang="en-GB" sz="1300" dirty="0"/>
          </a:p>
          <a:p>
            <a:pPr marL="236536" lvl="0" indent="-236536">
              <a:buClr>
                <a:srgbClr val="003700"/>
              </a:buClr>
              <a:buSzPts val="1500"/>
              <a:buFont typeface="Arial"/>
              <a:buChar char="•"/>
            </a:pPr>
            <a:r>
              <a:rPr lang="en-GB" sz="1300" dirty="0"/>
              <a:t>Cherry JM, Hong EL, Amundsen C, Balakrishnan R, Binkley G, Chan ET, Christie KR, Costanzo MC, Dwight SS, Engel SR, Fisk DG, Hirschman JE, </a:t>
            </a:r>
            <a:r>
              <a:rPr lang="en-GB" sz="1300" dirty="0" err="1"/>
              <a:t>Hitz</a:t>
            </a:r>
            <a:r>
              <a:rPr lang="en-GB" sz="1300" dirty="0"/>
              <a:t> BC, </a:t>
            </a:r>
            <a:r>
              <a:rPr lang="en-GB" sz="1300" dirty="0" err="1"/>
              <a:t>Karra</a:t>
            </a:r>
            <a:r>
              <a:rPr lang="en-GB" sz="1300" dirty="0"/>
              <a:t> K, Krieger CJ, </a:t>
            </a:r>
            <a:r>
              <a:rPr lang="en-GB" sz="1300" dirty="0" err="1"/>
              <a:t>Miyasato</a:t>
            </a:r>
            <a:r>
              <a:rPr lang="en-GB" sz="1300" dirty="0"/>
              <a:t> SR, Nash RS, Park J, </a:t>
            </a:r>
            <a:r>
              <a:rPr lang="en-GB" sz="1300" dirty="0" err="1"/>
              <a:t>Skrzypek</a:t>
            </a:r>
            <a:r>
              <a:rPr lang="en-GB" sz="1300" dirty="0"/>
              <a:t> MS, </a:t>
            </a:r>
            <a:r>
              <a:rPr lang="en-GB" sz="1300" dirty="0" err="1"/>
              <a:t>Simison</a:t>
            </a:r>
            <a:r>
              <a:rPr lang="en-GB" sz="1300" dirty="0"/>
              <a:t> M, Weng S, Wong ED (2012) Saccharomyces Genome Database: the genomics resource of budding yeast. Nucleic Acids Res. Jan;40(Database issue):D700-5. [</a:t>
            </a:r>
            <a:r>
              <a:rPr lang="en-GB" sz="1300" u="sng" dirty="0">
                <a:hlinkClick r:id="rId6"/>
              </a:rPr>
              <a:t>PMID: 22110037</a:t>
            </a:r>
            <a:r>
              <a:rPr lang="en-GB" sz="1300" dirty="0"/>
              <a:t>]</a:t>
            </a:r>
          </a:p>
          <a:p>
            <a:pPr marL="236536" indent="-236536">
              <a:buClr>
                <a:srgbClr val="003700"/>
              </a:buClr>
              <a:buSzPts val="1500"/>
              <a:buFont typeface="Arial"/>
              <a:buChar char="•"/>
            </a:pPr>
            <a:r>
              <a:rPr lang="en-GB" sz="1300" dirty="0"/>
              <a:t>P.T. Monteiro, J. Oliveira, P. </a:t>
            </a:r>
            <a:r>
              <a:rPr lang="en-GB" sz="1300" dirty="0" err="1"/>
              <a:t>Pais</a:t>
            </a:r>
            <a:r>
              <a:rPr lang="en-GB" sz="1300" dirty="0"/>
              <a:t>, M. Antunes, M. Palma, M. </a:t>
            </a:r>
            <a:r>
              <a:rPr lang="en-GB" sz="1300" dirty="0" err="1"/>
              <a:t>Cavalheiro</a:t>
            </a:r>
            <a:r>
              <a:rPr lang="en-GB" sz="1300" dirty="0"/>
              <a:t>, M. </a:t>
            </a:r>
            <a:r>
              <a:rPr lang="en-GB" sz="1300" dirty="0" err="1"/>
              <a:t>Galocha</a:t>
            </a:r>
            <a:r>
              <a:rPr lang="en-GB" sz="1300" dirty="0"/>
              <a:t>, C.P. </a:t>
            </a:r>
            <a:r>
              <a:rPr lang="en-GB" sz="1300" dirty="0" err="1"/>
              <a:t>Godinho</a:t>
            </a:r>
            <a:r>
              <a:rPr lang="en-GB" sz="1300" dirty="0"/>
              <a:t>, L.C. Martins, N. Bourbon, M.N. </a:t>
            </a:r>
            <a:r>
              <a:rPr lang="en-GB" sz="1300" dirty="0" err="1"/>
              <a:t>Mota</a:t>
            </a:r>
            <a:r>
              <a:rPr lang="en-GB" sz="1300" dirty="0"/>
              <a:t>, R.A. Ribeiro, </a:t>
            </a:r>
            <a:r>
              <a:rPr lang="en-GB" sz="1300" dirty="0" err="1"/>
              <a:t>R.Viana</a:t>
            </a:r>
            <a:r>
              <a:rPr lang="en-GB" sz="1300" dirty="0"/>
              <a:t>, I. Sá-Correia, M.C. Teixeira (2020)</a:t>
            </a:r>
            <a:br>
              <a:rPr lang="en-GB" sz="1300" dirty="0"/>
            </a:br>
            <a:r>
              <a:rPr lang="en-GB" sz="1300" dirty="0"/>
              <a:t>YEASTRACT+: a portal for cross-species comparative genomics of transcription regulation in yeasts</a:t>
            </a:r>
            <a:br>
              <a:rPr lang="en-GB" sz="1300" dirty="0"/>
            </a:br>
            <a:r>
              <a:rPr lang="en-GB" sz="1300" dirty="0"/>
              <a:t>Nucleic Acids Research, 48(D1):D642-D649 </a:t>
            </a:r>
            <a:r>
              <a:rPr lang="en-GB" sz="1300" dirty="0">
                <a:hlinkClick r:id="rId7"/>
              </a:rPr>
              <a:t>doi:10.1093/nar/gkz859</a:t>
            </a:r>
            <a:endParaRPr lang="en-GB" sz="1300" dirty="0"/>
          </a:p>
          <a:p>
            <a:pPr marL="236536" indent="-236536">
              <a:buClr>
                <a:srgbClr val="003700"/>
              </a:buClr>
              <a:buSzPts val="1500"/>
              <a:buFont typeface="Arial"/>
              <a:buChar char="•"/>
            </a:pPr>
            <a:r>
              <a:rPr lang="en-GB" sz="1300" dirty="0" err="1"/>
              <a:t>Yeastract</a:t>
            </a:r>
            <a:r>
              <a:rPr lang="en-GB" sz="1300" dirty="0"/>
              <a:t>: </a:t>
            </a:r>
            <a:r>
              <a:rPr lang="en-GB" sz="1300" dirty="0">
                <a:hlinkClick r:id="rId8"/>
              </a:rPr>
              <a:t>http://www.yeastract.com/index.php</a:t>
            </a:r>
            <a:endParaRPr lang="en-GB" sz="1300" dirty="0"/>
          </a:p>
          <a:p>
            <a:pPr marL="236536" lvl="0" indent="-236536">
              <a:buClr>
                <a:srgbClr val="003700"/>
              </a:buClr>
              <a:buSzPts val="1500"/>
              <a:buFont typeface="Arial"/>
              <a:buChar char="•"/>
            </a:pPr>
            <a:r>
              <a:rPr lang="en-GB" sz="1300" dirty="0"/>
              <a:t>SGD: </a:t>
            </a:r>
            <a:r>
              <a:rPr lang="en-GB" sz="1300" dirty="0">
                <a:hlinkClick r:id="rId9"/>
              </a:rPr>
              <a:t>https://www.yeastgenome.or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6536" marR="0" lvl="0" indent="-23653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ts val="1500"/>
              <a:buFont typeface="Arial"/>
              <a:buChar char="•"/>
            </a:pPr>
            <a:r>
              <a:rPr lang="en-US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GRNmap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300" b="0" i="0" u="sng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http://kdahlquist.github.io/GRNmap/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6536" marR="0" lvl="0" indent="-23653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US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GRNsight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300" b="0" i="0" u="sng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https://dondi.github.io/GRNsight/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6536" marR="0" lvl="0" indent="-23653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US" sz="1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GRNsight’s</a:t>
            </a:r>
            <a:r>
              <a:rPr lang="en-US"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GitHub: </a:t>
            </a:r>
            <a:r>
              <a:rPr lang="en-US" sz="1300" b="0" i="0" u="sng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https://github.com/dondi/GRNsight</a:t>
            </a:r>
            <a:endParaRPr sz="1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2396852" y="6951836"/>
            <a:ext cx="20661000" cy="172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164267" y="20130965"/>
            <a:ext cx="20567769" cy="61130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rgbClr val="547092"/>
              </a:solidFill>
              <a:latin typeface="Lato"/>
              <a:ea typeface="Lato"/>
              <a:cs typeface="Lato"/>
              <a:sym typeface="Lato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sng" strike="noStrike" cap="none" dirty="0">
              <a:solidFill>
                <a:srgbClr val="547092"/>
              </a:solidFill>
              <a:latin typeface="Lato"/>
              <a:ea typeface="Lato"/>
              <a:cs typeface="Lato"/>
              <a:sym typeface="Lato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1164267" y="19193025"/>
            <a:ext cx="20554117" cy="935100"/>
          </a:xfrm>
          <a:prstGeom prst="rect">
            <a:avLst/>
          </a:prstGeom>
          <a:solidFill>
            <a:srgbClr val="FFFFFF">
              <a:alpha val="6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017C00"/>
              </a:buClr>
              <a:buSzPts val="900"/>
            </a:pPr>
            <a:r>
              <a:rPr lang="en-US" sz="3600" dirty="0" err="1">
                <a:solidFill>
                  <a:srgbClr val="017C00"/>
                </a:solidFill>
              </a:rPr>
              <a:t>Apweiler</a:t>
            </a:r>
            <a:r>
              <a:rPr lang="en-US" sz="3600" dirty="0">
                <a:solidFill>
                  <a:srgbClr val="017C00"/>
                </a:solidFill>
              </a:rPr>
              <a:t> et al. (2012) Investigated the Effect of Glucose on Gene Expression in Budding Yeast</a:t>
            </a:r>
            <a:endParaRPr sz="36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22396852" y="6054525"/>
            <a:ext cx="20661000" cy="932700"/>
          </a:xfrm>
          <a:prstGeom prst="rect">
            <a:avLst/>
          </a:prstGeom>
          <a:solidFill>
            <a:srgbClr val="FFFFFF">
              <a:alpha val="6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017C00"/>
              </a:buClr>
              <a:buSzPts val="900"/>
            </a:pPr>
            <a:r>
              <a:rPr lang="en-US" sz="3600" dirty="0">
                <a:solidFill>
                  <a:srgbClr val="017C00"/>
                </a:solidFill>
              </a:rPr>
              <a:t>STEM Clustering to Observe Gene Expression Patterns</a:t>
            </a:r>
            <a:endParaRPr sz="3600" b="0" i="0" u="none" strike="noStrike" cap="none" dirty="0">
              <a:solidFill>
                <a:srgbClr val="1594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8343325" y="7348579"/>
            <a:ext cx="45834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31214897" y="13493295"/>
            <a:ext cx="4388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38910344" y="9632992"/>
            <a:ext cx="3449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38310956" y="10222078"/>
            <a:ext cx="46482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1374857" y="20128800"/>
            <a:ext cx="20004019" cy="174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SzPts val="2200"/>
              <a:buFont typeface="Arial" panose="020B0604020202020204" pitchFamily="34" charset="0"/>
              <a:buChar char="•"/>
            </a:pPr>
            <a:r>
              <a:rPr lang="en-GB" sz="2400" dirty="0" err="1"/>
              <a:t>Apweiler</a:t>
            </a:r>
            <a:r>
              <a:rPr lang="en-GB" sz="2400" dirty="0"/>
              <a:t> et al</a:t>
            </a:r>
            <a:r>
              <a:rPr lang="en-GB" sz="2400"/>
              <a:t>. (2012) </a:t>
            </a:r>
            <a:r>
              <a:rPr lang="en-GB" sz="2400" dirty="0"/>
              <a:t>conducted a time-course experiment measuring the gene expression of </a:t>
            </a:r>
            <a:r>
              <a:rPr lang="en-GB" sz="2400" i="1" dirty="0" err="1"/>
              <a:t>Sccharomyces</a:t>
            </a:r>
            <a:r>
              <a:rPr lang="en-GB" sz="2400" i="1" dirty="0"/>
              <a:t> cerevisiae</a:t>
            </a:r>
            <a:r>
              <a:rPr lang="en-GB" sz="2400" dirty="0"/>
              <a:t> Wild Type (WT) cells that were glucose-depleted.</a:t>
            </a:r>
          </a:p>
          <a:p>
            <a:pPr marL="342900" indent="-342900">
              <a:buSzPts val="2200"/>
              <a:buFont typeface="Arial" panose="020B0604020202020204" pitchFamily="34" charset="0"/>
              <a:buChar char="•"/>
            </a:pPr>
            <a:r>
              <a:rPr lang="en-GB" sz="2400" dirty="0"/>
              <a:t>The figure shows that the transcripts behave in </a:t>
            </a:r>
            <a:r>
              <a:rPr lang="en-GB" sz="2400"/>
              <a:t>one of two ways, </a:t>
            </a:r>
            <a:r>
              <a:rPr lang="en-GB" sz="2400" dirty="0"/>
              <a:t>upregulation (yellow) or downregulation (blue).</a:t>
            </a:r>
          </a:p>
          <a:p>
            <a:pPr marL="342900" indent="-342900">
              <a:buSzPts val="2200"/>
              <a:buFont typeface="Arial" panose="020B0604020202020204" pitchFamily="34" charset="0"/>
              <a:buChar char="•"/>
            </a:pPr>
            <a:r>
              <a:rPr lang="en-US" sz="2400" dirty="0"/>
              <a:t>The grey portion of the graph demonstrates the nonsignificant transcript expression, and the black line shows the average transcript expression.</a:t>
            </a:r>
          </a:p>
        </p:txBody>
      </p:sp>
      <p:sp>
        <p:nvSpPr>
          <p:cNvPr id="96" name="Google Shape;96;p1"/>
          <p:cNvSpPr/>
          <p:nvPr/>
        </p:nvSpPr>
        <p:spPr>
          <a:xfrm>
            <a:off x="28769975" y="25366586"/>
            <a:ext cx="3548100" cy="306083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endParaRPr sz="2050" b="0" i="0" u="none" strike="noStrike" cap="none">
              <a:solidFill>
                <a:srgbClr val="C9D1D9"/>
              </a:solidFill>
              <a:highlight>
                <a:srgbClr val="0D1117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37391013" y="7320085"/>
            <a:ext cx="3843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22396773" y="25369545"/>
            <a:ext cx="6510000" cy="308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6536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Char char="•"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GRNsight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free and open to all users and there is no login requirement. </a:t>
            </a:r>
            <a:endParaRPr sz="2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6536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site content is available under the Creative Commons Attribution Non-Commercial Share Alike license.</a:t>
            </a:r>
            <a:endParaRPr sz="2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6536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Char char="•"/>
            </a:pPr>
            <a:r>
              <a:rPr lang="en-US" sz="2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GRNsight</a:t>
            </a:r>
            <a:r>
              <a:rPr lang="en-US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 is available under the open-source BSD license.</a:t>
            </a:r>
            <a:endParaRPr sz="2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6536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Char char="•"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Usage is being tracked through Google Analytics.</a:t>
            </a:r>
          </a:p>
          <a:p>
            <a:pPr marL="236536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/>
              <a:buChar char="•"/>
            </a:pPr>
            <a:r>
              <a:rPr lang="en-US" sz="2100" dirty="0"/>
              <a:t>Current version on Master: V5.1.0</a:t>
            </a:r>
            <a:endParaRPr sz="2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16974044" y="24636348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22396775" y="24431487"/>
            <a:ext cx="9921300" cy="935100"/>
          </a:xfrm>
          <a:prstGeom prst="rect">
            <a:avLst/>
          </a:prstGeom>
          <a:solidFill>
            <a:srgbClr val="FFFFFF">
              <a:alpha val="6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ts val="900"/>
              <a:buFont typeface="Helvetica Neue"/>
              <a:buNone/>
            </a:pPr>
            <a:r>
              <a:rPr lang="en-US" sz="3600" b="0" i="0" u="none" strike="noStrike" cap="none" dirty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Availability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1164266" y="27474805"/>
            <a:ext cx="20567768" cy="50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1418417" y="27388584"/>
            <a:ext cx="14169333" cy="139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For each timepoint, take the average of the </a:t>
            </a:r>
            <a:r>
              <a:rPr lang="en-US" sz="2400">
                <a:solidFill>
                  <a:schemeClr val="tx1"/>
                </a:solidFill>
              </a:rPr>
              <a:t>duplicate log</a:t>
            </a:r>
            <a:r>
              <a:rPr lang="en-US" sz="2400" baseline="-25000">
                <a:solidFill>
                  <a:schemeClr val="tx1"/>
                </a:solidFill>
              </a:rPr>
              <a:t>2</a:t>
            </a:r>
            <a:r>
              <a:rPr lang="en-US" sz="240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fold change measures for each gene.</a:t>
            </a:r>
            <a:endParaRPr lang="en-US" sz="2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onvert all the gene IDs into Systematic IDs using the </a:t>
            </a:r>
            <a:r>
              <a:rPr lang="en-US" sz="24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YeastMine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database.</a:t>
            </a:r>
            <a:endParaRPr sz="2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 </a:t>
            </a:r>
            <a:r>
              <a:rPr lang="en-US" sz="2400" dirty="0"/>
              <a:t>repeated expression data because of alias gene IDs with a custom Python script.</a:t>
            </a:r>
            <a:endParaRPr lang="en-US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22499948" y="7089217"/>
            <a:ext cx="10227403" cy="690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3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Clustering analysis using STEM </a:t>
            </a:r>
          </a:p>
          <a:p>
            <a:pPr marL="457200" lvl="0" indent="-368300">
              <a:buSzPts val="2200"/>
              <a:buFont typeface="Arial"/>
              <a:buChar char="•"/>
            </a:pPr>
            <a:r>
              <a:rPr lang="en-US" sz="2300" dirty="0"/>
              <a:t>Run the STEM clustering method to observe gene expression patterns.</a:t>
            </a:r>
          </a:p>
          <a:p>
            <a:pPr marL="457200" lvl="1" indent="-368300">
              <a:buSzPts val="2200"/>
              <a:buFont typeface="Arial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It found 8 significant profiles </a:t>
            </a:r>
            <a:r>
              <a:rPr lang="en-US" sz="2300">
                <a:solidFill>
                  <a:schemeClr val="tx1"/>
                </a:solidFill>
              </a:rPr>
              <a:t>with up- </a:t>
            </a:r>
            <a:r>
              <a:rPr lang="en-US" sz="2300" dirty="0">
                <a:solidFill>
                  <a:schemeClr val="tx1"/>
                </a:solidFill>
              </a:rPr>
              <a:t>and down-regulation patterns.</a:t>
            </a:r>
          </a:p>
          <a:p>
            <a:pPr marL="457200" indent="-368300">
              <a:buSzPts val="2200"/>
              <a:buFont typeface="Arial"/>
              <a:buChar char="•"/>
            </a:pPr>
            <a:r>
              <a:rPr lang="en-US" sz="2300" dirty="0">
                <a:solidFill>
                  <a:schemeClr val="tx1"/>
                </a:solidFill>
              </a:rPr>
              <a:t>The first four significant profiles were chosen to be analyzed further.</a:t>
            </a:r>
            <a:endParaRPr lang="en-US" sz="2300" dirty="0"/>
          </a:p>
          <a:p>
            <a:pPr marL="457200" indent="-368300">
              <a:buSzPts val="2200"/>
              <a:buFont typeface="Arial"/>
              <a:buChar char="•"/>
            </a:pPr>
            <a:r>
              <a:rPr lang="en-US" sz="2300" dirty="0"/>
              <a:t>The profiles from STEM are consistent with the conclusions </a:t>
            </a:r>
            <a:r>
              <a:rPr lang="en-US" sz="2300"/>
              <a:t>from the Apweiler </a:t>
            </a:r>
            <a:r>
              <a:rPr lang="en-US" sz="2300" dirty="0"/>
              <a:t>et al. (2012) paper.</a:t>
            </a:r>
          </a:p>
          <a:p>
            <a:pPr marL="457200" lvl="0" indent="-368300">
              <a:buSzPts val="2200"/>
              <a:buFont typeface="Arial"/>
              <a:buChar char="•"/>
            </a:pPr>
            <a:r>
              <a:rPr lang="en-US" sz="2300" dirty="0"/>
              <a:t>Find the candidate transcription factors responsible for the expression patterns observed in the four clusters.</a:t>
            </a:r>
          </a:p>
          <a:p>
            <a:pPr marL="457200" lvl="0" indent="-368300">
              <a:buSzPts val="2200"/>
              <a:buFont typeface="Arial"/>
              <a:buChar char="•"/>
            </a:pPr>
            <a:r>
              <a:rPr lang="en-US" sz="2300" dirty="0"/>
              <a:t>Generate a gene regulatory network for the first four significant clusters and the top 15 transcription factors using YEASTRACT.</a:t>
            </a:r>
          </a:p>
          <a:p>
            <a:pPr marL="457200" lvl="0" indent="-368300">
              <a:buSzPts val="2200"/>
              <a:buFont typeface="Arial"/>
              <a:buChar char="•"/>
            </a:pPr>
            <a:r>
              <a:rPr lang="en-US" sz="2300" dirty="0"/>
              <a:t>Visualize the networks with </a:t>
            </a:r>
            <a:r>
              <a:rPr lang="en-US" sz="2300" dirty="0" err="1"/>
              <a:t>GRNsight</a:t>
            </a:r>
            <a:r>
              <a:rPr lang="en-US" sz="2300" dirty="0"/>
              <a:t> to check that the network is completely connected.</a:t>
            </a:r>
          </a:p>
          <a:p>
            <a:pPr marL="457200" lvl="0" indent="-368300">
              <a:buSzPts val="2200"/>
              <a:buFont typeface="Arial"/>
              <a:buChar char="•"/>
            </a:pPr>
            <a:r>
              <a:rPr lang="en-US" sz="2300" dirty="0"/>
              <a:t>Generate another gene regulatory network with the same genes using the </a:t>
            </a:r>
            <a:r>
              <a:rPr lang="en-US" sz="2300" i="1" dirty="0"/>
              <a:t>Saccharomyces</a:t>
            </a:r>
            <a:r>
              <a:rPr lang="en-US" sz="2300" dirty="0"/>
              <a:t> Genome Database.</a:t>
            </a:r>
          </a:p>
          <a:p>
            <a:pPr marL="457200" lvl="0" indent="-368300">
              <a:buSzPts val="2200"/>
              <a:buFont typeface="Arial"/>
              <a:buChar char="•"/>
            </a:pPr>
            <a:r>
              <a:rPr lang="en-US" sz="2300" dirty="0"/>
              <a:t>The Venn diagram shows there are 3 common transcription factors between our profile #47 network and the network reconstruction from the </a:t>
            </a:r>
            <a:r>
              <a:rPr lang="en-US" sz="2300" dirty="0" err="1"/>
              <a:t>Apweiler</a:t>
            </a:r>
            <a:r>
              <a:rPr lang="en-US" sz="2300" dirty="0"/>
              <a:t> et al. (2012) paper.</a:t>
            </a:r>
          </a:p>
          <a:p>
            <a:pPr marL="457200" lvl="0" indent="-368300">
              <a:buSzPts val="2200"/>
              <a:buFont typeface="Arial"/>
              <a:buChar char="•"/>
            </a:pPr>
            <a:r>
              <a:rPr lang="en-US" sz="2300" dirty="0"/>
              <a:t>There were no common transcription factors </a:t>
            </a:r>
            <a:r>
              <a:rPr lang="en-US" sz="2300"/>
              <a:t>for the most significant  profile </a:t>
            </a:r>
            <a:r>
              <a:rPr lang="en-US" sz="2300" dirty="0"/>
              <a:t>(#2).</a:t>
            </a:r>
          </a:p>
        </p:txBody>
      </p:sp>
      <p:pic>
        <p:nvPicPr>
          <p:cNvPr id="116" name="Google Shape;116;p1" descr="Logo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79026" y="3097212"/>
            <a:ext cx="5029200" cy="21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"/>
          <p:cNvSpPr/>
          <p:nvPr/>
        </p:nvSpPr>
        <p:spPr>
          <a:xfrm>
            <a:off x="1165100" y="6925188"/>
            <a:ext cx="20550601" cy="119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"/>
          <p:cNvSpPr/>
          <p:nvPr/>
        </p:nvSpPr>
        <p:spPr>
          <a:xfrm>
            <a:off x="1164267" y="6054525"/>
            <a:ext cx="20550601" cy="935100"/>
          </a:xfrm>
          <a:prstGeom prst="rect">
            <a:avLst/>
          </a:prstGeom>
          <a:solidFill>
            <a:srgbClr val="FFFFFF">
              <a:alpha val="6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ts val="900"/>
              <a:buFont typeface="Arial"/>
              <a:buNone/>
            </a:pPr>
            <a:r>
              <a:rPr lang="en-US" sz="3600" b="0" i="0" u="none" strike="noStrike" cap="none" dirty="0" err="1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</a:rPr>
              <a:t>GRNsight</a:t>
            </a:r>
            <a:r>
              <a:rPr lang="en-US" sz="3600" b="0" i="0" u="none" strike="noStrike" cap="none" dirty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</a:rPr>
              <a:t> Automatically Lays Out Unweighted and Weighted Gene Regulatory Network Graphs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/>
          <p:nvPr/>
        </p:nvSpPr>
        <p:spPr>
          <a:xfrm>
            <a:off x="1289675" y="8146575"/>
            <a:ext cx="6971700" cy="1086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2" marR="0" lvl="0" indent="-1428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2" marR="0" lvl="0" indent="-168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Grid Layout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333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Grid Layout button allows the users to toggle the graph between a grid layout and a force graph layout.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Force Graph Parameter Sliders 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70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distance determines the minimum distance between nodes.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70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Nodes have a charge, which repel or attract other nodes.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70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Reset functionality sets all parameters to default.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70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Locking the parameters prevents any further changes.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6212" marR="0" lvl="0" indent="-1428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US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US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lang="en-GB"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8925" marR="0" lvl="0" indent="-288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GRNsight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includes options to show or hide the weight values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3653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Buttons enable the user to always see edge weights, never see edge weights, or see edge weights upon mouseover of the edges.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Edge Weight Normalization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70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Allows user to set normalization factor in user interface.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70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 thicknesses for different graphs can be rendered on the same scale.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Viewport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 bounding box can be separated from viewport.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viewport sizes available.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Zooming and scrolling enabled.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"/>
          <p:cNvPicPr preferRelativeResize="0"/>
          <p:nvPr/>
        </p:nvPicPr>
        <p:blipFill rotWithShape="1">
          <a:blip r:embed="rId14">
            <a:alphaModFix/>
          </a:blip>
          <a:srcRect l="2353" r="2344"/>
          <a:stretch/>
        </p:blipFill>
        <p:spPr>
          <a:xfrm>
            <a:off x="11075087" y="7955133"/>
            <a:ext cx="10246301" cy="6015168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21" name="Google Shape;121;p1"/>
          <p:cNvGrpSpPr/>
          <p:nvPr/>
        </p:nvGrpSpPr>
        <p:grpSpPr>
          <a:xfrm>
            <a:off x="19081118" y="12100364"/>
            <a:ext cx="1786246" cy="1743523"/>
            <a:chOff x="30688219" y="11355256"/>
            <a:chExt cx="1799200" cy="1743523"/>
          </a:xfrm>
        </p:grpSpPr>
        <p:sp>
          <p:nvSpPr>
            <p:cNvPr id="122" name="Google Shape;122;p1"/>
            <p:cNvSpPr/>
            <p:nvPr/>
          </p:nvSpPr>
          <p:spPr>
            <a:xfrm>
              <a:off x="30710519" y="11364179"/>
              <a:ext cx="1776900" cy="1734600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" name="Google Shape;123;p1"/>
            <p:cNvCxnSpPr/>
            <p:nvPr/>
          </p:nvCxnSpPr>
          <p:spPr>
            <a:xfrm>
              <a:off x="32001200" y="12955670"/>
              <a:ext cx="365700" cy="0"/>
            </a:xfrm>
            <a:prstGeom prst="straightConnector1">
              <a:avLst/>
            </a:prstGeom>
            <a:noFill/>
            <a:ln w="34925" cap="flat" cmpd="sng">
              <a:solidFill>
                <a:srgbClr val="807F8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4" name="Google Shape;124;p1"/>
            <p:cNvCxnSpPr/>
            <p:nvPr/>
          </p:nvCxnSpPr>
          <p:spPr>
            <a:xfrm>
              <a:off x="31629503" y="12281806"/>
              <a:ext cx="733500" cy="0"/>
            </a:xfrm>
            <a:prstGeom prst="straightConnector1">
              <a:avLst/>
            </a:prstGeom>
            <a:noFill/>
            <a:ln w="57150" cap="flat" cmpd="sng">
              <a:solidFill>
                <a:srgbClr val="C43D3C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125" name="Google Shape;125;p1"/>
            <p:cNvGrpSpPr/>
            <p:nvPr/>
          </p:nvGrpSpPr>
          <p:grpSpPr>
            <a:xfrm>
              <a:off x="31694421" y="12531373"/>
              <a:ext cx="673500" cy="174833"/>
              <a:chOff x="294155" y="3559219"/>
              <a:chExt cx="733500" cy="260400"/>
            </a:xfrm>
          </p:grpSpPr>
          <p:cxnSp>
            <p:nvCxnSpPr>
              <p:cNvPr id="126" name="Google Shape;126;p1"/>
              <p:cNvCxnSpPr/>
              <p:nvPr/>
            </p:nvCxnSpPr>
            <p:spPr>
              <a:xfrm>
                <a:off x="294155" y="3689468"/>
                <a:ext cx="733500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337BB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7" name="Google Shape;127;p1"/>
              <p:cNvCxnSpPr/>
              <p:nvPr/>
            </p:nvCxnSpPr>
            <p:spPr>
              <a:xfrm>
                <a:off x="1015403" y="3559219"/>
                <a:ext cx="0" cy="260400"/>
              </a:xfrm>
              <a:prstGeom prst="straightConnector1">
                <a:avLst/>
              </a:prstGeom>
              <a:noFill/>
              <a:ln w="57150" cap="rnd" cmpd="sng">
                <a:solidFill>
                  <a:srgbClr val="337BB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28" name="Google Shape;128;p1"/>
            <p:cNvSpPr txBox="1"/>
            <p:nvPr/>
          </p:nvSpPr>
          <p:spPr>
            <a:xfrm>
              <a:off x="30688219" y="12102149"/>
              <a:ext cx="941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activation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"/>
            <p:cNvSpPr txBox="1"/>
            <p:nvPr/>
          </p:nvSpPr>
          <p:spPr>
            <a:xfrm>
              <a:off x="30691825" y="12438742"/>
              <a:ext cx="1171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repression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"/>
            <p:cNvSpPr txBox="1"/>
            <p:nvPr/>
          </p:nvSpPr>
          <p:spPr>
            <a:xfrm>
              <a:off x="30688219" y="12782546"/>
              <a:ext cx="1369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weak influence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1" name="Google Shape;131;p1"/>
            <p:cNvPicPr preferRelativeResize="0"/>
            <p:nvPr/>
          </p:nvPicPr>
          <p:blipFill rotWithShape="1">
            <a:blip r:embed="rId15">
              <a:alphaModFix/>
            </a:blip>
            <a:srcRect r="4533" b="11079"/>
            <a:stretch/>
          </p:blipFill>
          <p:spPr>
            <a:xfrm>
              <a:off x="31620078" y="11721299"/>
              <a:ext cx="752498" cy="3558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"/>
            <p:cNvSpPr txBox="1"/>
            <p:nvPr/>
          </p:nvSpPr>
          <p:spPr>
            <a:xfrm>
              <a:off x="30698725" y="11760617"/>
              <a:ext cx="752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"/>
            <p:cNvSpPr txBox="1"/>
            <p:nvPr/>
          </p:nvSpPr>
          <p:spPr>
            <a:xfrm>
              <a:off x="30710516" y="11355256"/>
              <a:ext cx="177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1"/>
          <p:cNvSpPr txBox="1"/>
          <p:nvPr/>
        </p:nvSpPr>
        <p:spPr>
          <a:xfrm>
            <a:off x="8158832" y="7898930"/>
            <a:ext cx="32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"/>
          <p:cNvSpPr txBox="1"/>
          <p:nvPr/>
        </p:nvSpPr>
        <p:spPr>
          <a:xfrm>
            <a:off x="8157111" y="8632554"/>
            <a:ext cx="32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"/>
          <p:cNvSpPr txBox="1"/>
          <p:nvPr/>
        </p:nvSpPr>
        <p:spPr>
          <a:xfrm>
            <a:off x="8160203" y="12638540"/>
            <a:ext cx="32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"/>
          <p:cNvSpPr txBox="1"/>
          <p:nvPr/>
        </p:nvSpPr>
        <p:spPr>
          <a:xfrm>
            <a:off x="9221587" y="15339584"/>
            <a:ext cx="32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"/>
          <p:cNvSpPr txBox="1"/>
          <p:nvPr/>
        </p:nvSpPr>
        <p:spPr>
          <a:xfrm>
            <a:off x="6308227" y="7145491"/>
            <a:ext cx="32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"/>
          <p:cNvSpPr txBox="1"/>
          <p:nvPr/>
        </p:nvSpPr>
        <p:spPr>
          <a:xfrm>
            <a:off x="11182865" y="12092534"/>
            <a:ext cx="323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"/>
          <p:cNvSpPr/>
          <p:nvPr/>
        </p:nvSpPr>
        <p:spPr>
          <a:xfrm>
            <a:off x="29075824" y="26178355"/>
            <a:ext cx="3073200" cy="52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-US" sz="2600" dirty="0">
                <a:solidFill>
                  <a:schemeClr val="dk1"/>
                </a:solidFill>
              </a:rPr>
              <a:t>File Uploads: </a:t>
            </a:r>
            <a:r>
              <a:rPr lang="en-US" sz="100" dirty="0">
                <a:solidFill>
                  <a:schemeClr val="dk1"/>
                </a:solidFill>
              </a:rPr>
              <a:t>     </a:t>
            </a:r>
            <a:r>
              <a:rPr lang="en-US" sz="2600" dirty="0">
                <a:solidFill>
                  <a:schemeClr val="dk1"/>
                </a:solidFill>
              </a:rPr>
              <a:t>7,811</a:t>
            </a:r>
            <a:endParaRPr sz="2600" dirty="0"/>
          </a:p>
        </p:txBody>
      </p:sp>
      <p:sp>
        <p:nvSpPr>
          <p:cNvPr id="141" name="Google Shape;141;p1"/>
          <p:cNvSpPr/>
          <p:nvPr/>
        </p:nvSpPr>
        <p:spPr>
          <a:xfrm>
            <a:off x="29075824" y="25567582"/>
            <a:ext cx="3073200" cy="52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-US" sz="2600" dirty="0">
                <a:solidFill>
                  <a:schemeClr val="dk1"/>
                </a:solidFill>
              </a:rPr>
              <a:t>New Users:   </a:t>
            </a:r>
            <a:r>
              <a:rPr lang="en-US" sz="100" dirty="0">
                <a:solidFill>
                  <a:schemeClr val="dk1"/>
                </a:solidFill>
              </a:rPr>
              <a:t>          </a:t>
            </a:r>
            <a:r>
              <a:rPr lang="en-US" sz="2600" dirty="0">
                <a:solidFill>
                  <a:schemeClr val="dk1"/>
                </a:solidFill>
              </a:rPr>
              <a:t>7,346</a:t>
            </a:r>
            <a:endParaRPr sz="2600" dirty="0">
              <a:solidFill>
                <a:schemeClr val="dk1"/>
              </a:solidFill>
            </a:endParaRPr>
          </a:p>
        </p:txBody>
      </p:sp>
      <p:sp>
        <p:nvSpPr>
          <p:cNvPr id="142" name="Google Shape;142;p1"/>
          <p:cNvSpPr/>
          <p:nvPr/>
        </p:nvSpPr>
        <p:spPr>
          <a:xfrm>
            <a:off x="29075824" y="26863875"/>
            <a:ext cx="3073200" cy="523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-US" sz="2600" dirty="0">
                <a:solidFill>
                  <a:schemeClr val="dk1"/>
                </a:solidFill>
              </a:rPr>
              <a:t>Sessions:    </a:t>
            </a:r>
            <a:r>
              <a:rPr lang="en-US" sz="100" dirty="0">
                <a:solidFill>
                  <a:schemeClr val="dk1"/>
                </a:solidFill>
              </a:rPr>
              <a:t>          </a:t>
            </a:r>
            <a:r>
              <a:rPr lang="en-US" sz="2600" dirty="0">
                <a:solidFill>
                  <a:schemeClr val="dk1"/>
                </a:solidFill>
              </a:rPr>
              <a:t>18,091</a:t>
            </a:r>
            <a:endParaRPr sz="2600" dirty="0"/>
          </a:p>
        </p:txBody>
      </p:sp>
      <p:pic>
        <p:nvPicPr>
          <p:cNvPr id="144" name="Google Shape;144;p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7391000" y="2628275"/>
            <a:ext cx="4388100" cy="273542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"/>
          <p:cNvSpPr/>
          <p:nvPr/>
        </p:nvSpPr>
        <p:spPr>
          <a:xfrm>
            <a:off x="1164266" y="26527680"/>
            <a:ext cx="20567769" cy="935100"/>
          </a:xfrm>
          <a:prstGeom prst="rect">
            <a:avLst/>
          </a:prstGeom>
          <a:solidFill>
            <a:srgbClr val="FFFFFF">
              <a:alpha val="6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ts val="9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017C00"/>
                </a:solidFill>
                <a:sym typeface="Arial"/>
              </a:rPr>
              <a:t>Preparation of </a:t>
            </a:r>
            <a:r>
              <a:rPr lang="en-US" sz="3600" b="0" i="0" u="none" strike="noStrike" cap="none" dirty="0" err="1">
                <a:solidFill>
                  <a:srgbClr val="017C00"/>
                </a:solidFill>
                <a:sym typeface="Arial"/>
              </a:rPr>
              <a:t>Apweiler</a:t>
            </a:r>
            <a:r>
              <a:rPr lang="en-US" sz="3600" b="0" i="0" u="none" strike="noStrike" cap="none" dirty="0">
                <a:solidFill>
                  <a:srgbClr val="017C00"/>
                </a:solidFill>
                <a:sym typeface="Arial"/>
              </a:rPr>
              <a:t> et al</a:t>
            </a:r>
            <a:r>
              <a:rPr lang="en-US" sz="3600" b="0" i="0" u="none" strike="noStrike" cap="none">
                <a:solidFill>
                  <a:srgbClr val="017C00"/>
                </a:solidFill>
                <a:sym typeface="Arial"/>
              </a:rPr>
              <a:t>. (2012) </a:t>
            </a:r>
            <a:r>
              <a:rPr lang="en-US" sz="3600" dirty="0">
                <a:solidFill>
                  <a:srgbClr val="017C00"/>
                </a:solidFill>
              </a:rPr>
              <a:t>D</a:t>
            </a:r>
            <a:r>
              <a:rPr lang="en-US" sz="3600" b="0" i="0" u="none" strike="noStrike" cap="none" dirty="0">
                <a:solidFill>
                  <a:srgbClr val="017C00"/>
                </a:solidFill>
                <a:sym typeface="Arial"/>
              </a:rPr>
              <a:t>ataset for Addition to </a:t>
            </a:r>
            <a:r>
              <a:rPr lang="en-US" sz="3600" b="0" i="0" u="none" strike="noStrike" cap="none" dirty="0" err="1">
                <a:solidFill>
                  <a:srgbClr val="017C00"/>
                </a:solidFill>
                <a:sym typeface="Arial"/>
              </a:rPr>
              <a:t>GRNsight</a:t>
            </a:r>
            <a:r>
              <a:rPr lang="en-US" sz="3600" b="0" i="0" u="none" strike="noStrike" cap="none" dirty="0">
                <a:solidFill>
                  <a:srgbClr val="017C00"/>
                </a:solidFill>
                <a:sym typeface="Arial"/>
              </a:rPr>
              <a:t> </a:t>
            </a:r>
            <a:r>
              <a:rPr lang="en-US" sz="3600" dirty="0">
                <a:solidFill>
                  <a:srgbClr val="017C00"/>
                </a:solidFill>
              </a:rPr>
              <a:t>D</a:t>
            </a:r>
            <a:r>
              <a:rPr lang="en-US" sz="3600" b="0" i="0" u="none" strike="noStrike" cap="none" dirty="0">
                <a:solidFill>
                  <a:srgbClr val="017C00"/>
                </a:solidFill>
                <a:sym typeface="Arial"/>
              </a:rPr>
              <a:t>atabase</a:t>
            </a:r>
            <a:endParaRPr sz="3600" b="0" i="0" u="none" strike="noStrike" cap="none" dirty="0">
              <a:solidFill>
                <a:srgbClr val="017C00"/>
              </a:solidFill>
              <a:sym typeface="Arial"/>
            </a:endParaRPr>
          </a:p>
        </p:txBody>
      </p:sp>
      <p:pic>
        <p:nvPicPr>
          <p:cNvPr id="146" name="Google Shape;146;p1"/>
          <p:cNvPicPr preferRelativeResize="0"/>
          <p:nvPr/>
        </p:nvPicPr>
        <p:blipFill rotWithShape="1">
          <a:blip r:embed="rId17">
            <a:alphaModFix/>
          </a:blip>
          <a:srcRect l="93275" r="1090"/>
          <a:stretch/>
        </p:blipFill>
        <p:spPr>
          <a:xfrm>
            <a:off x="20441402" y="7142175"/>
            <a:ext cx="1013351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158827" y="7961775"/>
            <a:ext cx="2565053" cy="844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4855739" y="14176656"/>
            <a:ext cx="2660356" cy="445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"/>
          <p:cNvSpPr txBox="1"/>
          <p:nvPr/>
        </p:nvSpPr>
        <p:spPr>
          <a:xfrm>
            <a:off x="1257300" y="7175475"/>
            <a:ext cx="49662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6212" marR="0" lvl="0" indent="-168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File Formats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333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import and export Excel, SIF, or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GraphML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files.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333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 files are provided.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8314761" y="14146202"/>
            <a:ext cx="2411895" cy="38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"/>
          <p:cNvSpPr txBox="1"/>
          <p:nvPr/>
        </p:nvSpPr>
        <p:spPr>
          <a:xfrm>
            <a:off x="20028621" y="16738169"/>
            <a:ext cx="564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1"/>
          <p:cNvPicPr preferRelativeResize="0"/>
          <p:nvPr/>
        </p:nvPicPr>
        <p:blipFill rotWithShape="1">
          <a:blip r:embed="rId17">
            <a:alphaModFix/>
          </a:blip>
          <a:srcRect l="2660" r="21310"/>
          <a:stretch/>
        </p:blipFill>
        <p:spPr>
          <a:xfrm>
            <a:off x="6839700" y="7145500"/>
            <a:ext cx="13677900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"/>
          <p:cNvSpPr txBox="1"/>
          <p:nvPr/>
        </p:nvSpPr>
        <p:spPr>
          <a:xfrm>
            <a:off x="10109945" y="7898935"/>
            <a:ext cx="32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"/>
          <p:cNvSpPr txBox="1"/>
          <p:nvPr/>
        </p:nvSpPr>
        <p:spPr>
          <a:xfrm>
            <a:off x="10109945" y="11601810"/>
            <a:ext cx="32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"/>
          <p:cNvSpPr txBox="1"/>
          <p:nvPr/>
        </p:nvSpPr>
        <p:spPr>
          <a:xfrm>
            <a:off x="10109945" y="9217560"/>
            <a:ext cx="323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"/>
          <p:cNvSpPr txBox="1"/>
          <p:nvPr/>
        </p:nvSpPr>
        <p:spPr>
          <a:xfrm>
            <a:off x="16717497" y="14257437"/>
            <a:ext cx="462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"/>
          <p:cNvSpPr txBox="1"/>
          <p:nvPr/>
        </p:nvSpPr>
        <p:spPr>
          <a:xfrm>
            <a:off x="20058741" y="14495422"/>
            <a:ext cx="462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"/>
          <p:cNvSpPr txBox="1"/>
          <p:nvPr/>
        </p:nvSpPr>
        <p:spPr>
          <a:xfrm>
            <a:off x="16862560" y="16217675"/>
            <a:ext cx="384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"/>
          <p:cNvSpPr txBox="1"/>
          <p:nvPr/>
        </p:nvSpPr>
        <p:spPr>
          <a:xfrm>
            <a:off x="8219283" y="16644526"/>
            <a:ext cx="5955305" cy="163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3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Species Selection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dropdown allows the user to change the chosen species to any other species supported by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GRNsight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"/>
          <p:cNvSpPr/>
          <p:nvPr/>
        </p:nvSpPr>
        <p:spPr>
          <a:xfrm>
            <a:off x="29075824" y="27521063"/>
            <a:ext cx="3073200" cy="79288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Pageviews:  38,472</a:t>
            </a:r>
          </a:p>
        </p:txBody>
      </p:sp>
      <p:pic>
        <p:nvPicPr>
          <p:cNvPr id="161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3FB8DC39-600B-5040-B420-869CD736DD86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-1" r="13733" b="82708"/>
          <a:stretch/>
        </p:blipFill>
        <p:spPr>
          <a:xfrm>
            <a:off x="32630037" y="7162337"/>
            <a:ext cx="10290552" cy="13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Picture 165" descr="Diagram&#10;&#10;Description automatically generated">
            <a:extLst>
              <a:ext uri="{FF2B5EF4-FFF2-40B4-BE49-F238E27FC236}">
                <a16:creationId xmlns:a16="http://schemas.microsoft.com/office/drawing/2014/main" id="{51608A26-93D7-A741-9DBB-FFDBFBB9259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058213" y="19305343"/>
            <a:ext cx="6707914" cy="3842397"/>
          </a:xfrm>
          <a:prstGeom prst="rect">
            <a:avLst/>
          </a:prstGeom>
        </p:spPr>
      </p:pic>
      <p:pic>
        <p:nvPicPr>
          <p:cNvPr id="167" name="Picture 166" descr="Diagram&#10;&#10;Description automatically generated">
            <a:extLst>
              <a:ext uri="{FF2B5EF4-FFF2-40B4-BE49-F238E27FC236}">
                <a16:creationId xmlns:a16="http://schemas.microsoft.com/office/drawing/2014/main" id="{FBBE6281-8A75-9E49-B80D-852AF784120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65064" y="14077697"/>
            <a:ext cx="7055905" cy="4172775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5265F8AF-5380-0F44-830F-C420B09A75DB}"/>
              </a:ext>
            </a:extLst>
          </p:cNvPr>
          <p:cNvSpPr txBox="1"/>
          <p:nvPr/>
        </p:nvSpPr>
        <p:spPr>
          <a:xfrm>
            <a:off x="22939198" y="23150698"/>
            <a:ext cx="68269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Gene Regulatory Network of profile </a:t>
            </a:r>
            <a:r>
              <a:rPr lang="en-US" sz="2200"/>
              <a:t>47 from </a:t>
            </a:r>
          </a:p>
          <a:p>
            <a:r>
              <a:rPr lang="en-US" sz="2200" i="1"/>
              <a:t>Saccharomyces</a:t>
            </a:r>
            <a:r>
              <a:rPr lang="en-US" sz="2200"/>
              <a:t> Genome Database </a:t>
            </a:r>
            <a:r>
              <a:rPr lang="en-US" sz="2200" dirty="0"/>
              <a:t>with 30 edges.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2F65B40-C710-BF42-BC9D-A50A04FE4898}"/>
              </a:ext>
            </a:extLst>
          </p:cNvPr>
          <p:cNvSpPr txBox="1"/>
          <p:nvPr/>
        </p:nvSpPr>
        <p:spPr>
          <a:xfrm>
            <a:off x="22889536" y="18241606"/>
            <a:ext cx="72870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Gene Regulatory Network of profile </a:t>
            </a:r>
            <a:r>
              <a:rPr lang="en-US" sz="2200"/>
              <a:t>47 from </a:t>
            </a:r>
            <a:r>
              <a:rPr lang="en-US" sz="2200" dirty="0"/>
              <a:t>YEASTRACT Database with 38 edges.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403FF2-4757-7B4A-8DA5-F8925ED18464}"/>
              </a:ext>
            </a:extLst>
          </p:cNvPr>
          <p:cNvSpPr/>
          <p:nvPr/>
        </p:nvSpPr>
        <p:spPr>
          <a:xfrm>
            <a:off x="1374857" y="11601810"/>
            <a:ext cx="6460425" cy="3154787"/>
          </a:xfrm>
          <a:prstGeom prst="rect">
            <a:avLst/>
          </a:prstGeom>
          <a:solidFill>
            <a:srgbClr val="0B72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59413"/>
              </a:solidFill>
            </a:endParaRPr>
          </a:p>
        </p:txBody>
      </p:sp>
      <p:sp>
        <p:nvSpPr>
          <p:cNvPr id="105" name="Google Shape;88;p1">
            <a:extLst>
              <a:ext uri="{FF2B5EF4-FFF2-40B4-BE49-F238E27FC236}">
                <a16:creationId xmlns:a16="http://schemas.microsoft.com/office/drawing/2014/main" id="{8AD6B85C-7D9E-0D43-93CB-54B59CC4AAD4}"/>
              </a:ext>
            </a:extLst>
          </p:cNvPr>
          <p:cNvSpPr/>
          <p:nvPr/>
        </p:nvSpPr>
        <p:spPr>
          <a:xfrm>
            <a:off x="1343238" y="11601810"/>
            <a:ext cx="6502666" cy="3208939"/>
          </a:xfrm>
          <a:prstGeom prst="rect">
            <a:avLst/>
          </a:prstGeom>
          <a:solidFill>
            <a:srgbClr val="FFFFFF">
              <a:alpha val="6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6212" lvl="0" indent="-168275">
              <a:buSzPts val="2000"/>
            </a:pPr>
            <a:endParaRPr lang="en-US" sz="2000" b="1" dirty="0"/>
          </a:p>
          <a:p>
            <a:pPr marL="176212" lvl="0" indent="-168275">
              <a:buSzPts val="2000"/>
            </a:pPr>
            <a:r>
              <a:rPr lang="en-US" sz="2000" b="1" dirty="0"/>
              <a:t>4. Node Coloring</a:t>
            </a:r>
            <a:endParaRPr lang="en-US" sz="2000" dirty="0"/>
          </a:p>
          <a:p>
            <a:pPr marL="457200" lvl="0" indent="-233361">
              <a:buSzPts val="2000"/>
              <a:buFont typeface="Arial"/>
              <a:buChar char="•"/>
            </a:pPr>
            <a:r>
              <a:rPr lang="en-US" sz="2000" dirty="0"/>
              <a:t>This menu allows users to modify parameters of the node coloring visualization.</a:t>
            </a:r>
          </a:p>
          <a:p>
            <a:pPr marL="457200" lvl="0" indent="-233361">
              <a:buSzPts val="2000"/>
              <a:buFont typeface="Arial"/>
              <a:buChar char="•"/>
            </a:pPr>
            <a:r>
              <a:rPr lang="en-US" sz="2000" dirty="0"/>
              <a:t>Dataset options are automatically generated from expression data sheets detected in an Excel input workbook.</a:t>
            </a:r>
          </a:p>
          <a:p>
            <a:pPr marL="457200" lvl="0" indent="-233361">
              <a:buSzPts val="2000"/>
              <a:buFont typeface="Arial"/>
              <a:buChar char="•"/>
            </a:pPr>
            <a:r>
              <a:rPr lang="en-US" sz="2000" dirty="0"/>
              <a:t>A back-end PostgreSQL gene expression database can also be used to color nodes.</a:t>
            </a:r>
          </a:p>
          <a:p>
            <a:pPr marL="457200" lvl="0" indent="-233361">
              <a:buSzPts val="2000"/>
              <a:buFont typeface="Arial"/>
              <a:buChar char="•"/>
            </a:pPr>
            <a:r>
              <a:rPr lang="en-US" sz="2000" dirty="0"/>
              <a:t>With the addition of data from the current poster there is a total of four datasets available.</a:t>
            </a:r>
          </a:p>
          <a:p>
            <a:pPr lvl="0" algn="ctr">
              <a:buClr>
                <a:srgbClr val="017C00"/>
              </a:buClr>
              <a:buSzPts val="900"/>
            </a:pPr>
            <a:endParaRPr sz="2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CA15C-45C7-3249-B66B-1A9D00B82DA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779619" y="21721050"/>
            <a:ext cx="8860533" cy="3356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4F12DA-A651-744E-B713-16E57142A19F}"/>
              </a:ext>
            </a:extLst>
          </p:cNvPr>
          <p:cNvSpPr txBox="1"/>
          <p:nvPr/>
        </p:nvSpPr>
        <p:spPr>
          <a:xfrm>
            <a:off x="12754246" y="24953074"/>
            <a:ext cx="89352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figure shows the line graph of transcriptional output of glucose-depleted Wild Type cells inoculated into fresh media (Synthetic Complete medium, supplemented with 2% glucose) over a period of 5 hours (</a:t>
            </a:r>
            <a:r>
              <a:rPr lang="en-US" sz="2000" dirty="0" err="1"/>
              <a:t>Apweiler</a:t>
            </a:r>
            <a:r>
              <a:rPr lang="en-US" sz="2000" dirty="0"/>
              <a:t> et al., 2012).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770695B-B3A9-6C43-B80C-3BA40E274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160085"/>
              </p:ext>
            </p:extLst>
          </p:nvPr>
        </p:nvGraphicFramePr>
        <p:xfrm>
          <a:off x="1870471" y="31044588"/>
          <a:ext cx="4761456" cy="121435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380728">
                  <a:extLst>
                    <a:ext uri="{9D8B030D-6E8A-4147-A177-3AD203B41FA5}">
                      <a16:colId xmlns:a16="http://schemas.microsoft.com/office/drawing/2014/main" val="4077397389"/>
                    </a:ext>
                  </a:extLst>
                </a:gridCol>
                <a:gridCol w="2380728">
                  <a:extLst>
                    <a:ext uri="{9D8B030D-6E8A-4147-A177-3AD203B41FA5}">
                      <a16:colId xmlns:a16="http://schemas.microsoft.com/office/drawing/2014/main" val="195863464"/>
                    </a:ext>
                  </a:extLst>
                </a:gridCol>
              </a:tblGrid>
              <a:tr h="607178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Systematic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Aliases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431433"/>
                  </a:ext>
                </a:extLst>
              </a:tr>
              <a:tr h="607178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YAR042W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YAR044W, OSH1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219132"/>
                  </a:ext>
                </a:extLst>
              </a:tr>
            </a:tbl>
          </a:graphicData>
        </a:graphic>
      </p:graphicFrame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4CFD4BE-A165-6249-A039-F7A6E583D5CC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b="37874"/>
          <a:stretch/>
        </p:blipFill>
        <p:spPr>
          <a:xfrm>
            <a:off x="15713242" y="28286199"/>
            <a:ext cx="6018793" cy="4277204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A67346F-A806-1B47-82EB-7E1D79ACA20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965286" y="27519387"/>
            <a:ext cx="2489200" cy="647700"/>
          </a:xfrm>
          <a:prstGeom prst="rect">
            <a:avLst/>
          </a:prstGeom>
        </p:spPr>
      </p:pic>
      <p:pic>
        <p:nvPicPr>
          <p:cNvPr id="15" name="Picture 14" descr="Text&#10;&#10;Description automatically generated with low confidence">
            <a:extLst>
              <a:ext uri="{FF2B5EF4-FFF2-40B4-BE49-F238E27FC236}">
                <a16:creationId xmlns:a16="http://schemas.microsoft.com/office/drawing/2014/main" id="{4710C418-0B2D-A549-8C8F-7A6F02134DD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8705470" y="27541736"/>
            <a:ext cx="3026564" cy="662751"/>
          </a:xfrm>
          <a:prstGeom prst="rect">
            <a:avLst/>
          </a:prstGeom>
        </p:spPr>
      </p:pic>
      <p:pic>
        <p:nvPicPr>
          <p:cNvPr id="17" name="Picture 16" descr="Diagram, venn diagram&#10;&#10;Description automatically generated">
            <a:extLst>
              <a:ext uri="{FF2B5EF4-FFF2-40B4-BE49-F238E27FC236}">
                <a16:creationId xmlns:a16="http://schemas.microsoft.com/office/drawing/2014/main" id="{CEA4320E-E03E-274C-BD22-A115502521A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113603" y="8684748"/>
            <a:ext cx="9188653" cy="5794120"/>
          </a:xfrm>
          <a:prstGeom prst="rect">
            <a:avLst/>
          </a:prstGeom>
        </p:spPr>
      </p:pic>
      <p:graphicFrame>
        <p:nvGraphicFramePr>
          <p:cNvPr id="107" name="Table 9">
            <a:extLst>
              <a:ext uri="{FF2B5EF4-FFF2-40B4-BE49-F238E27FC236}">
                <a16:creationId xmlns:a16="http://schemas.microsoft.com/office/drawing/2014/main" id="{41AD14BF-F527-BD44-B63E-7B61F10E2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825913"/>
              </p:ext>
            </p:extLst>
          </p:nvPr>
        </p:nvGraphicFramePr>
        <p:xfrm>
          <a:off x="7560608" y="31044588"/>
          <a:ext cx="7487895" cy="121435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95965">
                  <a:extLst>
                    <a:ext uri="{9D8B030D-6E8A-4147-A177-3AD203B41FA5}">
                      <a16:colId xmlns:a16="http://schemas.microsoft.com/office/drawing/2014/main" val="4077397389"/>
                    </a:ext>
                  </a:extLst>
                </a:gridCol>
                <a:gridCol w="2495965">
                  <a:extLst>
                    <a:ext uri="{9D8B030D-6E8A-4147-A177-3AD203B41FA5}">
                      <a16:colId xmlns:a16="http://schemas.microsoft.com/office/drawing/2014/main" val="195863464"/>
                    </a:ext>
                  </a:extLst>
                </a:gridCol>
                <a:gridCol w="2495965">
                  <a:extLst>
                    <a:ext uri="{9D8B030D-6E8A-4147-A177-3AD203B41FA5}">
                      <a16:colId xmlns:a16="http://schemas.microsoft.com/office/drawing/2014/main" val="1928068267"/>
                    </a:ext>
                  </a:extLst>
                </a:gridCol>
              </a:tblGrid>
              <a:tr h="607178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Systematic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Standard 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SGD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431433"/>
                  </a:ext>
                </a:extLst>
              </a:tr>
              <a:tr h="607178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YAR042W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SWH1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SGD:S000000081</a:t>
                      </a:r>
                      <a:endParaRPr 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219132"/>
                  </a:ext>
                </a:extLst>
              </a:tr>
            </a:tbl>
          </a:graphicData>
        </a:graphic>
      </p:graphicFrame>
      <p:sp>
        <p:nvSpPr>
          <p:cNvPr id="108" name="Google Shape;109;p1">
            <a:extLst>
              <a:ext uri="{FF2B5EF4-FFF2-40B4-BE49-F238E27FC236}">
                <a16:creationId xmlns:a16="http://schemas.microsoft.com/office/drawing/2014/main" id="{DA416FEE-8EF8-9A43-9F5F-C845EFB52FCC}"/>
              </a:ext>
            </a:extLst>
          </p:cNvPr>
          <p:cNvSpPr txBox="1"/>
          <p:nvPr/>
        </p:nvSpPr>
        <p:spPr>
          <a:xfrm>
            <a:off x="31164364" y="14792807"/>
            <a:ext cx="11195380" cy="202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36536" lvl="0" indent="-236536">
              <a:buSzPts val="2200"/>
              <a:buFont typeface="Arial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Apweiler</a:t>
            </a:r>
            <a:r>
              <a:rPr lang="en-US" sz="2400" dirty="0">
                <a:solidFill>
                  <a:schemeClr val="tx1"/>
                </a:solidFill>
              </a:rPr>
              <a:t> et al. (2012) performed a hierarchical network reconstruction method for network analysis with a larger number of genes, </a:t>
            </a:r>
            <a:r>
              <a:rPr lang="en-US" sz="2400">
                <a:solidFill>
                  <a:schemeClr val="tx1"/>
                </a:solidFill>
              </a:rPr>
              <a:t>working with </a:t>
            </a:r>
            <a:r>
              <a:rPr lang="en-US" sz="2400" dirty="0">
                <a:solidFill>
                  <a:schemeClr val="tx1"/>
                </a:solidFill>
              </a:rPr>
              <a:t>both of their clusters, while our networks are smaller and based on a single cluster.</a:t>
            </a:r>
          </a:p>
        </p:txBody>
      </p:sp>
      <p:pic>
        <p:nvPicPr>
          <p:cNvPr id="110" name="Picture 109" descr="Chart, line chart&#10;&#10;Description automatically generated">
            <a:extLst>
              <a:ext uri="{FF2B5EF4-FFF2-40B4-BE49-F238E27FC236}">
                <a16:creationId xmlns:a16="http://schemas.microsoft.com/office/drawing/2014/main" id="{49081B72-CE7C-4346-94EC-1A73EE83E4C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156523" y="20445283"/>
            <a:ext cx="6826929" cy="3593871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E90D09B2-A3C0-D443-8D5D-D9D598B93665}"/>
              </a:ext>
            </a:extLst>
          </p:cNvPr>
          <p:cNvSpPr txBox="1"/>
          <p:nvPr/>
        </p:nvSpPr>
        <p:spPr>
          <a:xfrm>
            <a:off x="30389180" y="17064424"/>
            <a:ext cx="51251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figure on the right shows the expression profile of profile #47 for the 5-hour duration of the experiment. This figure clearly shows an </a:t>
            </a:r>
            <a:r>
              <a:rPr lang="en-US" sz="2200"/>
              <a:t>initial up-regulation </a:t>
            </a:r>
            <a:r>
              <a:rPr lang="en-US" sz="2200" dirty="0"/>
              <a:t>followed </a:t>
            </a:r>
            <a:r>
              <a:rPr lang="en-US" sz="2200"/>
              <a:t>by down-regulation </a:t>
            </a:r>
            <a:r>
              <a:rPr lang="en-US" sz="2200" dirty="0"/>
              <a:t>of gene expression.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B043266-199D-0542-880B-2B1264CCBAE4}"/>
              </a:ext>
            </a:extLst>
          </p:cNvPr>
          <p:cNvSpPr txBox="1"/>
          <p:nvPr/>
        </p:nvSpPr>
        <p:spPr>
          <a:xfrm>
            <a:off x="37228221" y="20651535"/>
            <a:ext cx="48823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figure on the left shows the expression profile of profile #2 for the 5-hour duration of the experiment. This figure clearly shows an </a:t>
            </a:r>
            <a:r>
              <a:rPr lang="en-US" sz="2200"/>
              <a:t>initial down-regulation </a:t>
            </a:r>
            <a:r>
              <a:rPr lang="en-US" sz="2200" dirty="0"/>
              <a:t>followed </a:t>
            </a:r>
            <a:r>
              <a:rPr lang="en-US" sz="2200"/>
              <a:t>by up-regulation </a:t>
            </a:r>
            <a:r>
              <a:rPr lang="en-US" sz="2200" dirty="0"/>
              <a:t>of gene expression.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4414252-7AE7-0944-A671-D8BB6ABE2E6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63885" y="22236715"/>
            <a:ext cx="11366391" cy="372777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9D5D23B-C50B-D748-A10F-FB3DC8FEC366}"/>
              </a:ext>
            </a:extLst>
          </p:cNvPr>
          <p:cNvSpPr/>
          <p:nvPr/>
        </p:nvSpPr>
        <p:spPr>
          <a:xfrm>
            <a:off x="1870471" y="29263208"/>
            <a:ext cx="1972523" cy="12496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12,983 records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4E28575-5275-7544-B33F-FDB3A8A05D47}"/>
              </a:ext>
            </a:extLst>
          </p:cNvPr>
          <p:cNvSpPr/>
          <p:nvPr/>
        </p:nvSpPr>
        <p:spPr>
          <a:xfrm>
            <a:off x="7212470" y="29299944"/>
            <a:ext cx="1972523" cy="12496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5,624 records</a:t>
            </a:r>
            <a:endParaRPr lang="en-US" sz="2800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652991A-1047-7A4B-8DD3-969C4BC33FE0}"/>
              </a:ext>
            </a:extLst>
          </p:cNvPr>
          <p:cNvSpPr/>
          <p:nvPr/>
        </p:nvSpPr>
        <p:spPr>
          <a:xfrm>
            <a:off x="12642652" y="29236939"/>
            <a:ext cx="1972523" cy="13994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5,569 records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82C7B7-C674-6D44-BF48-204871552793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3842994" y="29888017"/>
            <a:ext cx="33614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A64A84B-3383-AD49-9D7B-613D1A3E1A73}"/>
              </a:ext>
            </a:extLst>
          </p:cNvPr>
          <p:cNvCxnSpPr>
            <a:cxnSpLocks/>
          </p:cNvCxnSpPr>
          <p:nvPr/>
        </p:nvCxnSpPr>
        <p:spPr>
          <a:xfrm>
            <a:off x="9221587" y="29924753"/>
            <a:ext cx="34210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005DC49-C64B-5945-B287-683BE19261A5}"/>
              </a:ext>
            </a:extLst>
          </p:cNvPr>
          <p:cNvSpPr txBox="1"/>
          <p:nvPr/>
        </p:nvSpPr>
        <p:spPr>
          <a:xfrm>
            <a:off x="9697138" y="29453950"/>
            <a:ext cx="2469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Aliases removed 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59F7FC8-55F5-A540-AA5D-04BEC2540A49}"/>
              </a:ext>
            </a:extLst>
          </p:cNvPr>
          <p:cNvSpPr txBox="1"/>
          <p:nvPr/>
        </p:nvSpPr>
        <p:spPr>
          <a:xfrm>
            <a:off x="4549199" y="29437426"/>
            <a:ext cx="1812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ID selection </a:t>
            </a:r>
          </a:p>
        </p:txBody>
      </p:sp>
      <p:pic>
        <p:nvPicPr>
          <p:cNvPr id="103" name="Picture 10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FF4AD8-CFF4-2F4A-9809-14ED5E6B65C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5671917" y="16417475"/>
            <a:ext cx="7150773" cy="377898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2124</TotalTime>
  <Words>1572</Words>
  <Application>Microsoft Macintosh PowerPoint</Application>
  <PresentationFormat>Custom</PresentationFormat>
  <Paragraphs>182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Lato</vt:lpstr>
      <vt:lpstr>Helvetica Neue</vt:lpstr>
      <vt:lpstr>Calibri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Dahlquist, Kam D.</dc:creator>
  <cp:lastModifiedBy>Mersaghian, Ahmad Reza</cp:lastModifiedBy>
  <cp:revision>83</cp:revision>
  <dcterms:modified xsi:type="dcterms:W3CDTF">2022-04-11T23:18:04Z</dcterms:modified>
</cp:coreProperties>
</file>